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ygada 1918" panose="020B0604020202020204" charset="0"/>
      <p:regular r:id="rId13"/>
    </p:embeddedFont>
    <p:embeddedFont>
      <p:font typeface="Brygada 1918 Semi Bold" panose="020B0604020202020204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19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Real-Time Attack Detection System for CPS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Python-based, real-time solution for robust cybersecurity across traditional IT networks and critical Cyber-Physical Systems.</a:t>
            </a:r>
            <a:endParaRPr lang="en-US" sz="1750" dirty="0"/>
          </a:p>
        </p:txBody>
      </p:sp>
      <p:pic>
        <p:nvPicPr>
          <p:cNvPr id="6" name="Graphic 5" descr="Stop">
            <a:extLst>
              <a:ext uri="{FF2B5EF4-FFF2-40B4-BE49-F238E27FC236}">
                <a16:creationId xmlns:a16="http://schemas.microsoft.com/office/drawing/2014/main" id="{55728212-C9A3-325F-DC2D-2B0CBA6AA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50044" y="7354711"/>
            <a:ext cx="2454589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6012"/>
            <a:ext cx="123935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Tailored Security: Customizable Configuration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8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Adapt the system precisely to your environment's unique needs, ensuring optimal performance and protection.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6472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440906"/>
            <a:ext cx="2884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Detection Thresholds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93132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Fine-tune sensitivity for various attack types.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06472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440906"/>
            <a:ext cx="2885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CPS Protocol Settings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393132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Adjust parameters for industrial control system monitoring.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206472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3440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Alerting Preferences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393132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Manage Telegram and other notification options.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18378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352812"/>
            <a:ext cx="3105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Auto-Response Actions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584323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Define automated defense measures (blocking, killing processes).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62982" y="5352812"/>
            <a:ext cx="2863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IP Whitelist/Blacklist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2982" y="584323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Specify trusted and untrusted network addresses.</a:t>
            </a:r>
            <a:endParaRPr lang="en-US" sz="1750" dirty="0"/>
          </a:p>
        </p:txBody>
      </p:sp>
      <p:pic>
        <p:nvPicPr>
          <p:cNvPr id="19" name="Graphic 18" descr="Stop">
            <a:extLst>
              <a:ext uri="{FF2B5EF4-FFF2-40B4-BE49-F238E27FC236}">
                <a16:creationId xmlns:a16="http://schemas.microsoft.com/office/drawing/2014/main" id="{12680AEA-3175-9F7A-A7C5-30C165579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0044" y="7354711"/>
            <a:ext cx="2454589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4563"/>
            <a:ext cx="11441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Protecting Our Digital and Physical Worlds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697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Modern infrastructures rely on interconnected IT and Cyber-Physical Systems (CPS). Securing these environments from evolving threats requires a sophisticated, real-time defense strategy. Our system bridges this gap, offering comprehensive protection.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72082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60" y="4805839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4798695"/>
            <a:ext cx="31915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Traditional IT Networks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28911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Securing enterprise data, communications, and IT infrastructure.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6884" y="472082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1955" y="4805839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94000" y="4798695"/>
            <a:ext cx="3949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Cyber-Physical Systems (CPS)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8194000" y="528911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Defending critical infrastructure, industrial control, and operational technologies.</a:t>
            </a:r>
            <a:endParaRPr lang="en-US" sz="1750" dirty="0"/>
          </a:p>
        </p:txBody>
      </p:sp>
      <p:pic>
        <p:nvPicPr>
          <p:cNvPr id="12" name="Graphic 11" descr="Stop">
            <a:extLst>
              <a:ext uri="{FF2B5EF4-FFF2-40B4-BE49-F238E27FC236}">
                <a16:creationId xmlns:a16="http://schemas.microsoft.com/office/drawing/2014/main" id="{CA8C0677-E93D-DBCA-6070-9BA9A033E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50044" y="7354711"/>
            <a:ext cx="2454589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7335"/>
            <a:ext cx="9058275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Comprehensive System Capabilities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7474" y="1681877"/>
            <a:ext cx="1313545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Python-based system is engineered to provide an all-encompassing defense, from real-time monitoring to automated threat neutralization and intuitive visualization.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7474" y="2925842"/>
            <a:ext cx="4236125" cy="2264688"/>
          </a:xfrm>
          <a:prstGeom prst="roundRect">
            <a:avLst>
              <a:gd name="adj" fmla="val 6460"/>
            </a:avLst>
          </a:prstGeom>
          <a:solidFill>
            <a:srgbClr val="F6EBD4"/>
          </a:solidFill>
          <a:ln/>
        </p:spPr>
      </p:sp>
      <p:sp>
        <p:nvSpPr>
          <p:cNvPr id="5" name="Shape 3"/>
          <p:cNvSpPr/>
          <p:nvPr/>
        </p:nvSpPr>
        <p:spPr>
          <a:xfrm>
            <a:off x="747474" y="2895362"/>
            <a:ext cx="4236125" cy="121920"/>
          </a:xfrm>
          <a:prstGeom prst="roundRect">
            <a:avLst>
              <a:gd name="adj" fmla="val 262769"/>
            </a:avLst>
          </a:prstGeom>
          <a:solidFill>
            <a:srgbClr val="626C3B"/>
          </a:solidFill>
          <a:ln/>
        </p:spPr>
      </p:sp>
      <p:sp>
        <p:nvSpPr>
          <p:cNvPr id="6" name="Shape 4"/>
          <p:cNvSpPr/>
          <p:nvPr/>
        </p:nvSpPr>
        <p:spPr>
          <a:xfrm>
            <a:off x="2545140" y="2605564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626C3B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7306" y="2797731"/>
            <a:ext cx="256223" cy="25622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91433" y="3459718"/>
            <a:ext cx="279261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Real-Time Monitoring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91433" y="3921443"/>
            <a:ext cx="374820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Captures network traffic, analyzes system logs, and monitors processes.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197078" y="2925842"/>
            <a:ext cx="4236125" cy="2264688"/>
          </a:xfrm>
          <a:prstGeom prst="roundRect">
            <a:avLst>
              <a:gd name="adj" fmla="val 6460"/>
            </a:avLst>
          </a:prstGeom>
          <a:solidFill>
            <a:srgbClr val="F6EBD4"/>
          </a:solidFill>
          <a:ln/>
        </p:spPr>
      </p:sp>
      <p:sp>
        <p:nvSpPr>
          <p:cNvPr id="11" name="Shape 8"/>
          <p:cNvSpPr/>
          <p:nvPr/>
        </p:nvSpPr>
        <p:spPr>
          <a:xfrm>
            <a:off x="5197078" y="2895362"/>
            <a:ext cx="4236125" cy="121920"/>
          </a:xfrm>
          <a:prstGeom prst="roundRect">
            <a:avLst>
              <a:gd name="adj" fmla="val 262769"/>
            </a:avLst>
          </a:prstGeom>
          <a:solidFill>
            <a:srgbClr val="83792E"/>
          </a:solidFill>
          <a:ln/>
        </p:spPr>
      </p:sp>
      <p:sp>
        <p:nvSpPr>
          <p:cNvPr id="12" name="Shape 9"/>
          <p:cNvSpPr/>
          <p:nvPr/>
        </p:nvSpPr>
        <p:spPr>
          <a:xfrm>
            <a:off x="6994743" y="2605564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83792E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6910" y="2797731"/>
            <a:ext cx="256223" cy="25622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1037" y="3459718"/>
            <a:ext cx="289107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Multi-Attack Detection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5441037" y="3921443"/>
            <a:ext cx="3748207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Identifies over 20 types of cyber threats, including IT and CPS-specific attacks.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9646682" y="2925842"/>
            <a:ext cx="4236125" cy="2264688"/>
          </a:xfrm>
          <a:prstGeom prst="roundRect">
            <a:avLst>
              <a:gd name="adj" fmla="val 6460"/>
            </a:avLst>
          </a:prstGeom>
          <a:solidFill>
            <a:srgbClr val="F6EBD4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6682" y="2895362"/>
            <a:ext cx="4236125" cy="121920"/>
          </a:xfrm>
          <a:prstGeom prst="roundRect">
            <a:avLst>
              <a:gd name="adj" fmla="val 262769"/>
            </a:avLst>
          </a:prstGeom>
          <a:solidFill>
            <a:srgbClr val="E8AF3B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44347" y="2605564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E8AF3B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36514" y="2797731"/>
            <a:ext cx="256223" cy="25622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0641" y="3459718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Instant Alerting</a:t>
            </a:r>
            <a:endParaRPr lang="en-US" sz="2100" dirty="0"/>
          </a:p>
        </p:txBody>
      </p:sp>
      <p:sp>
        <p:nvSpPr>
          <p:cNvPr id="21" name="Text 16"/>
          <p:cNvSpPr/>
          <p:nvPr/>
        </p:nvSpPr>
        <p:spPr>
          <a:xfrm>
            <a:off x="9890641" y="3921443"/>
            <a:ext cx="374820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Notifies users via desktop, Telegram, and a centralized dashboard.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47474" y="5724287"/>
            <a:ext cx="6460927" cy="1922978"/>
          </a:xfrm>
          <a:prstGeom prst="roundRect">
            <a:avLst>
              <a:gd name="adj" fmla="val 7608"/>
            </a:avLst>
          </a:prstGeom>
          <a:solidFill>
            <a:srgbClr val="F6EBD4"/>
          </a:solidFill>
          <a:ln/>
        </p:spPr>
      </p:sp>
      <p:sp>
        <p:nvSpPr>
          <p:cNvPr id="23" name="Shape 18"/>
          <p:cNvSpPr/>
          <p:nvPr/>
        </p:nvSpPr>
        <p:spPr>
          <a:xfrm>
            <a:off x="747474" y="5693807"/>
            <a:ext cx="6460927" cy="121920"/>
          </a:xfrm>
          <a:prstGeom prst="roundRect">
            <a:avLst>
              <a:gd name="adj" fmla="val 262769"/>
            </a:avLst>
          </a:prstGeom>
          <a:solidFill>
            <a:srgbClr val="CC914D"/>
          </a:solidFill>
          <a:ln/>
        </p:spPr>
      </p:sp>
      <p:sp>
        <p:nvSpPr>
          <p:cNvPr id="24" name="Shape 19"/>
          <p:cNvSpPr/>
          <p:nvPr/>
        </p:nvSpPr>
        <p:spPr>
          <a:xfrm>
            <a:off x="3657540" y="5404009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CC914D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9707" y="5596176"/>
            <a:ext cx="256223" cy="256223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91433" y="6258163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Automated Defense</a:t>
            </a:r>
            <a:endParaRPr lang="en-US" sz="2100" dirty="0"/>
          </a:p>
        </p:txBody>
      </p:sp>
      <p:sp>
        <p:nvSpPr>
          <p:cNvPr id="27" name="Text 21"/>
          <p:cNvSpPr/>
          <p:nvPr/>
        </p:nvSpPr>
        <p:spPr>
          <a:xfrm>
            <a:off x="991433" y="6719888"/>
            <a:ext cx="597300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Initiates active counter-measures to block and neutralize threats.</a:t>
            </a:r>
            <a:endParaRPr lang="en-US" sz="1650" dirty="0"/>
          </a:p>
        </p:txBody>
      </p:sp>
      <p:sp>
        <p:nvSpPr>
          <p:cNvPr id="28" name="Shape 22"/>
          <p:cNvSpPr/>
          <p:nvPr/>
        </p:nvSpPr>
        <p:spPr>
          <a:xfrm>
            <a:off x="7421880" y="5724287"/>
            <a:ext cx="6460927" cy="1922978"/>
          </a:xfrm>
          <a:prstGeom prst="roundRect">
            <a:avLst>
              <a:gd name="adj" fmla="val 7608"/>
            </a:avLst>
          </a:prstGeom>
          <a:solidFill>
            <a:srgbClr val="F6EBD4"/>
          </a:solidFill>
          <a:ln/>
        </p:spPr>
      </p:sp>
      <p:sp>
        <p:nvSpPr>
          <p:cNvPr id="29" name="Shape 23"/>
          <p:cNvSpPr/>
          <p:nvPr/>
        </p:nvSpPr>
        <p:spPr>
          <a:xfrm>
            <a:off x="7421880" y="5693807"/>
            <a:ext cx="6460927" cy="121920"/>
          </a:xfrm>
          <a:prstGeom prst="roundRect">
            <a:avLst>
              <a:gd name="adj" fmla="val 262769"/>
            </a:avLst>
          </a:prstGeom>
          <a:solidFill>
            <a:srgbClr val="626C3B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31946" y="5404009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626C3B"/>
          </a:solidFill>
          <a:ln/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24113" y="5596176"/>
            <a:ext cx="256223" cy="256223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65839" y="6258163"/>
            <a:ext cx="305990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Modern Web Dashboard</a:t>
            </a:r>
            <a:endParaRPr lang="en-US" sz="2100" dirty="0"/>
          </a:p>
        </p:txBody>
      </p:sp>
      <p:sp>
        <p:nvSpPr>
          <p:cNvPr id="33" name="Text 26"/>
          <p:cNvSpPr/>
          <p:nvPr/>
        </p:nvSpPr>
        <p:spPr>
          <a:xfrm>
            <a:off x="7665839" y="6719888"/>
            <a:ext cx="597300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Provides intuitive visualization and management of security events.</a:t>
            </a:r>
            <a:endParaRPr lang="en-US" sz="1650" dirty="0"/>
          </a:p>
        </p:txBody>
      </p:sp>
      <p:pic>
        <p:nvPicPr>
          <p:cNvPr id="34" name="Graphic 33" descr="Stop">
            <a:extLst>
              <a:ext uri="{FF2B5EF4-FFF2-40B4-BE49-F238E27FC236}">
                <a16:creationId xmlns:a16="http://schemas.microsoft.com/office/drawing/2014/main" id="{A504936B-6F04-ECB2-F6FB-A0D8E71367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50044" y="7354711"/>
            <a:ext cx="2454589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6773108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Feature: Advanced Monitoring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system provides granular visibility into your environment, ensuring no critical activity goes unnoticed. Monitoring extends to both traditional network layers and specialized industrial protocols.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87" y="2220635"/>
            <a:ext cx="6528673" cy="652867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26060" y="2309158"/>
            <a:ext cx="83225" cy="83225"/>
          </a:xfrm>
          <a:prstGeom prst="roundRect">
            <a:avLst>
              <a:gd name="adj" fmla="val 549354"/>
            </a:avLst>
          </a:prstGeom>
          <a:solidFill>
            <a:srgbClr val="626C3B"/>
          </a:solidFill>
          <a:ln/>
        </p:spPr>
      </p:sp>
      <p:sp>
        <p:nvSpPr>
          <p:cNvPr id="6" name="Text 3"/>
          <p:cNvSpPr/>
          <p:nvPr/>
        </p:nvSpPr>
        <p:spPr>
          <a:xfrm>
            <a:off x="7775853" y="2220635"/>
            <a:ext cx="238339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Network Packet Capture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775853" y="2647593"/>
            <a:ext cx="627888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Leverages Scapy for deep inspection of network traffic.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526060" y="3336072"/>
            <a:ext cx="83225" cy="83225"/>
          </a:xfrm>
          <a:prstGeom prst="roundRect">
            <a:avLst>
              <a:gd name="adj" fmla="val 549354"/>
            </a:avLst>
          </a:prstGeom>
          <a:solidFill>
            <a:srgbClr val="83792E"/>
          </a:solidFill>
          <a:ln/>
        </p:spPr>
      </p:sp>
      <p:sp>
        <p:nvSpPr>
          <p:cNvPr id="9" name="Text 6"/>
          <p:cNvSpPr/>
          <p:nvPr/>
        </p:nvSpPr>
        <p:spPr>
          <a:xfrm>
            <a:off x="7775853" y="3247549"/>
            <a:ext cx="2489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System &amp; Log Monitoring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775853" y="3674507"/>
            <a:ext cx="627888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Tracks activities across Linux and Windows systems for anomalies.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526060" y="4362986"/>
            <a:ext cx="83225" cy="83225"/>
          </a:xfrm>
          <a:prstGeom prst="roundRect">
            <a:avLst>
              <a:gd name="adj" fmla="val 549354"/>
            </a:avLst>
          </a:prstGeom>
          <a:solidFill>
            <a:srgbClr val="E8AF3B"/>
          </a:solidFill>
          <a:ln/>
        </p:spPr>
      </p:sp>
      <p:sp>
        <p:nvSpPr>
          <p:cNvPr id="12" name="Text 9"/>
          <p:cNvSpPr/>
          <p:nvPr/>
        </p:nvSpPr>
        <p:spPr>
          <a:xfrm>
            <a:off x="7775853" y="4274463"/>
            <a:ext cx="208335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Process Monitoring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775853" y="4701421"/>
            <a:ext cx="627888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Keeps an eye on running processes to detect malicious execution.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7526060" y="5389900"/>
            <a:ext cx="83225" cy="83225"/>
          </a:xfrm>
          <a:prstGeom prst="roundRect">
            <a:avLst>
              <a:gd name="adj" fmla="val 549354"/>
            </a:avLst>
          </a:prstGeom>
          <a:solidFill>
            <a:srgbClr val="CC914D"/>
          </a:solidFill>
          <a:ln/>
        </p:spPr>
      </p:sp>
      <p:sp>
        <p:nvSpPr>
          <p:cNvPr id="15" name="Text 12"/>
          <p:cNvSpPr/>
          <p:nvPr/>
        </p:nvSpPr>
        <p:spPr>
          <a:xfrm>
            <a:off x="7775853" y="5301377"/>
            <a:ext cx="303037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Industrial Protocol Monitoring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775853" y="5728335"/>
            <a:ext cx="627888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Specialized support for Modbus, DNP3, OPC-UA, IEC 61850, and BACnet.</a:t>
            </a:r>
            <a:endParaRPr lang="en-US" sz="1300" dirty="0"/>
          </a:p>
        </p:txBody>
      </p:sp>
      <p:pic>
        <p:nvPicPr>
          <p:cNvPr id="17" name="Graphic 16" descr="Stop">
            <a:extLst>
              <a:ext uri="{FF2B5EF4-FFF2-40B4-BE49-F238E27FC236}">
                <a16:creationId xmlns:a16="http://schemas.microsoft.com/office/drawing/2014/main" id="{EBE801BC-6E82-9325-E610-249BF485A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50044" y="7354711"/>
            <a:ext cx="2454589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556" y="504825"/>
            <a:ext cx="7690485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Feature: Multi-Attack Detection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0556" y="1442680"/>
            <a:ext cx="13349287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With capabilities to detect over 20 distinct attack types, our system offers a robust defense against a wide spectrum of cyber threats, from common IT exploits to complex CPS attacks.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" y="2234089"/>
            <a:ext cx="915114" cy="10981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8670" y="2417088"/>
            <a:ext cx="228778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DDoS / Flooding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738670" y="2812852"/>
            <a:ext cx="1225117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Identifies ICMP floods and other packet-based denial-of-service attempts.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6" y="3332202"/>
            <a:ext cx="915114" cy="10981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38670" y="3515201"/>
            <a:ext cx="228778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Port Scanning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738670" y="3910965"/>
            <a:ext cx="1225117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Detects unauthorized scanning activities aimed at discovering open ports.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56" y="4430316"/>
            <a:ext cx="915114" cy="10981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38670" y="4613315"/>
            <a:ext cx="228778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Brute Force Login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1738670" y="5009078"/>
            <a:ext cx="1225117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Flags repeated failed login attempts indicative of brute-force attacks.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56" y="5528429"/>
            <a:ext cx="915114" cy="10981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38670" y="5711428"/>
            <a:ext cx="228778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Intrusion Attempts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738670" y="6107192"/>
            <a:ext cx="1225117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Recognizes malicious commands, SQL injections, and other intrusion vectors.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556" y="6626543"/>
            <a:ext cx="915114" cy="109811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38670" y="6809542"/>
            <a:ext cx="228778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CPS Attacks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1738670" y="7205305"/>
            <a:ext cx="1225117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Specialized detection for unauthorized PLC access, timing anomalies, and replay attacks affecting industrial operations.</a:t>
            </a:r>
            <a:endParaRPr lang="en-US" sz="1400" dirty="0"/>
          </a:p>
        </p:txBody>
      </p:sp>
      <p:pic>
        <p:nvPicPr>
          <p:cNvPr id="19" name="Graphic 18" descr="Stop">
            <a:extLst>
              <a:ext uri="{FF2B5EF4-FFF2-40B4-BE49-F238E27FC236}">
                <a16:creationId xmlns:a16="http://schemas.microsoft.com/office/drawing/2014/main" id="{2A636142-15A9-1450-3567-809130AF31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50044" y="7354711"/>
            <a:ext cx="2454589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251" y="529709"/>
            <a:ext cx="11044476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Feature: Advanced Alerting &amp; Active Defense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251" y="1516975"/>
            <a:ext cx="132818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Timely notifications and automated responses are crucial for minimizing damage. Our system ensures immediate awareness and proactive threat neutralization.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4251" y="2542580"/>
            <a:ext cx="288964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Alert System</a:t>
            </a:r>
            <a:endParaRPr lang="en-US" sz="2250" dirty="0"/>
          </a:p>
        </p:txBody>
      </p:sp>
      <p:sp>
        <p:nvSpPr>
          <p:cNvPr id="5" name="Shape 3"/>
          <p:cNvSpPr/>
          <p:nvPr/>
        </p:nvSpPr>
        <p:spPr>
          <a:xfrm>
            <a:off x="674251" y="3222724"/>
            <a:ext cx="96322" cy="96322"/>
          </a:xfrm>
          <a:prstGeom prst="roundRect">
            <a:avLst>
              <a:gd name="adj" fmla="val 474658"/>
            </a:avLst>
          </a:prstGeom>
          <a:solidFill>
            <a:srgbClr val="626C3B"/>
          </a:solidFill>
          <a:ln/>
        </p:spPr>
      </p:sp>
      <p:sp>
        <p:nvSpPr>
          <p:cNvPr id="6" name="Text 4"/>
          <p:cNvSpPr/>
          <p:nvPr/>
        </p:nvSpPr>
        <p:spPr>
          <a:xfrm>
            <a:off x="963216" y="3120390"/>
            <a:ext cx="247173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Desktop Notifications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3216" y="3614023"/>
            <a:ext cx="611695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Immediate pop-up alerts for critical events.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74251" y="4409777"/>
            <a:ext cx="96322" cy="96322"/>
          </a:xfrm>
          <a:prstGeom prst="roundRect">
            <a:avLst>
              <a:gd name="adj" fmla="val 474658"/>
            </a:avLst>
          </a:prstGeom>
          <a:solidFill>
            <a:srgbClr val="83792E"/>
          </a:solidFill>
          <a:ln/>
        </p:spPr>
      </p:sp>
      <p:sp>
        <p:nvSpPr>
          <p:cNvPr id="9" name="Text 7"/>
          <p:cNvSpPr/>
          <p:nvPr/>
        </p:nvSpPr>
        <p:spPr>
          <a:xfrm>
            <a:off x="963216" y="4307443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Telegram Alerts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63216" y="4801076"/>
            <a:ext cx="611695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Secure, instant messages to designated personnel.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74251" y="5596830"/>
            <a:ext cx="96322" cy="96322"/>
          </a:xfrm>
          <a:prstGeom prst="roundRect">
            <a:avLst>
              <a:gd name="adj" fmla="val 474658"/>
            </a:avLst>
          </a:prstGeom>
          <a:solidFill>
            <a:srgbClr val="E8AF3B"/>
          </a:solidFill>
          <a:ln/>
        </p:spPr>
      </p:sp>
      <p:sp>
        <p:nvSpPr>
          <p:cNvPr id="12" name="Text 10"/>
          <p:cNvSpPr/>
          <p:nvPr/>
        </p:nvSpPr>
        <p:spPr>
          <a:xfrm>
            <a:off x="963216" y="5494496"/>
            <a:ext cx="278118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Notifications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63216" y="5988129"/>
            <a:ext cx="611695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Centralized alerts within the web interface.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74251" y="6783884"/>
            <a:ext cx="96322" cy="96322"/>
          </a:xfrm>
          <a:prstGeom prst="roundRect">
            <a:avLst>
              <a:gd name="adj" fmla="val 474658"/>
            </a:avLst>
          </a:prstGeom>
          <a:solidFill>
            <a:srgbClr val="CC914D"/>
          </a:solidFill>
          <a:ln/>
        </p:spPr>
      </p:sp>
      <p:sp>
        <p:nvSpPr>
          <p:cNvPr id="15" name="Text 13"/>
          <p:cNvSpPr/>
          <p:nvPr/>
        </p:nvSpPr>
        <p:spPr>
          <a:xfrm>
            <a:off x="963216" y="6681549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Log File Records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963216" y="7175183"/>
            <a:ext cx="611695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Detailed records for forensic analysis and compliance.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557849" y="2542580"/>
            <a:ext cx="288964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Active Defense (IPS)</a:t>
            </a:r>
            <a:endParaRPr lang="en-US" sz="2250" dirty="0"/>
          </a:p>
        </p:txBody>
      </p:sp>
      <p:sp>
        <p:nvSpPr>
          <p:cNvPr id="18" name="Shape 16"/>
          <p:cNvSpPr/>
          <p:nvPr/>
        </p:nvSpPr>
        <p:spPr>
          <a:xfrm>
            <a:off x="7557849" y="3222724"/>
            <a:ext cx="96322" cy="96322"/>
          </a:xfrm>
          <a:prstGeom prst="roundRect">
            <a:avLst>
              <a:gd name="adj" fmla="val 474658"/>
            </a:avLst>
          </a:prstGeom>
          <a:solidFill>
            <a:srgbClr val="626C3B"/>
          </a:solidFill>
          <a:ln/>
        </p:spPr>
      </p:sp>
      <p:sp>
        <p:nvSpPr>
          <p:cNvPr id="19" name="Text 17"/>
          <p:cNvSpPr/>
          <p:nvPr/>
        </p:nvSpPr>
        <p:spPr>
          <a:xfrm>
            <a:off x="7846814" y="3120390"/>
            <a:ext cx="282833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Auto-Block Malicious IPs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846814" y="3614023"/>
            <a:ext cx="611695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Automatically isolates threatening IP addresses.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7557849" y="4409777"/>
            <a:ext cx="96322" cy="96322"/>
          </a:xfrm>
          <a:prstGeom prst="roundRect">
            <a:avLst>
              <a:gd name="adj" fmla="val 474658"/>
            </a:avLst>
          </a:prstGeom>
          <a:solidFill>
            <a:srgbClr val="83792E"/>
          </a:solidFill>
          <a:ln/>
        </p:spPr>
      </p:sp>
      <p:sp>
        <p:nvSpPr>
          <p:cNvPr id="22" name="Text 20"/>
          <p:cNvSpPr/>
          <p:nvPr/>
        </p:nvSpPr>
        <p:spPr>
          <a:xfrm>
            <a:off x="7846814" y="4307443"/>
            <a:ext cx="27180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Kill Malicious Processes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846814" y="4801076"/>
            <a:ext cx="611695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Terminates harmful software executions.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7557849" y="5596830"/>
            <a:ext cx="96322" cy="96322"/>
          </a:xfrm>
          <a:prstGeom prst="roundRect">
            <a:avLst>
              <a:gd name="adj" fmla="val 474658"/>
            </a:avLst>
          </a:prstGeom>
          <a:solidFill>
            <a:srgbClr val="E8AF3B"/>
          </a:solidFill>
          <a:ln/>
        </p:spPr>
      </p:sp>
      <p:sp>
        <p:nvSpPr>
          <p:cNvPr id="25" name="Text 23"/>
          <p:cNvSpPr/>
          <p:nvPr/>
        </p:nvSpPr>
        <p:spPr>
          <a:xfrm>
            <a:off x="7846814" y="5494496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Lock User Accounts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846814" y="5988129"/>
            <a:ext cx="611695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Secures compromised user access.</a:t>
            </a:r>
            <a:endParaRPr lang="en-US" sz="1500" dirty="0"/>
          </a:p>
        </p:txBody>
      </p:sp>
      <p:sp>
        <p:nvSpPr>
          <p:cNvPr id="27" name="Shape 25"/>
          <p:cNvSpPr/>
          <p:nvPr/>
        </p:nvSpPr>
        <p:spPr>
          <a:xfrm>
            <a:off x="7557849" y="6783884"/>
            <a:ext cx="96322" cy="96322"/>
          </a:xfrm>
          <a:prstGeom prst="roundRect">
            <a:avLst>
              <a:gd name="adj" fmla="val 474658"/>
            </a:avLst>
          </a:prstGeom>
          <a:solidFill>
            <a:srgbClr val="CC914D"/>
          </a:solidFill>
          <a:ln/>
        </p:spPr>
      </p:sp>
      <p:sp>
        <p:nvSpPr>
          <p:cNvPr id="28" name="Text 26"/>
          <p:cNvSpPr/>
          <p:nvPr/>
        </p:nvSpPr>
        <p:spPr>
          <a:xfrm>
            <a:off x="7846814" y="6681549"/>
            <a:ext cx="419481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Disable Interfaces &amp; Restart Services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7846814" y="7175183"/>
            <a:ext cx="611695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(Optional) Critical actions for containment and recovery.</a:t>
            </a:r>
            <a:endParaRPr lang="en-US" sz="1500" dirty="0"/>
          </a:p>
        </p:txBody>
      </p:sp>
      <p:pic>
        <p:nvPicPr>
          <p:cNvPr id="30" name="Graphic 29" descr="Stop">
            <a:extLst>
              <a:ext uri="{FF2B5EF4-FFF2-40B4-BE49-F238E27FC236}">
                <a16:creationId xmlns:a16="http://schemas.microsoft.com/office/drawing/2014/main" id="{66665B83-21E2-105F-249A-32E125D0E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0044" y="7354711"/>
            <a:ext cx="2454589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4688" y="718780"/>
            <a:ext cx="7329964" cy="525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Feature: Modern Web Dashboard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4688" y="1496139"/>
            <a:ext cx="7967424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Gain real-time insights and complete control over your security posture with an intuitive, visually rich web interface designed for clarity and efficiency.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074688" y="2223135"/>
            <a:ext cx="7967424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dashboard features a stunning glassmorphism UI, providing a modern and engaging user experience for security professionals.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074688" y="2950131"/>
            <a:ext cx="7967424" cy="1014174"/>
          </a:xfrm>
          <a:prstGeom prst="roundRect">
            <a:avLst>
              <a:gd name="adj" fmla="val 24863"/>
            </a:avLst>
          </a:prstGeom>
          <a:solidFill>
            <a:srgbClr val="F6EBD4"/>
          </a:solidFill>
          <a:ln w="22860">
            <a:solidFill>
              <a:srgbClr val="626C3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65545" y="3140988"/>
            <a:ext cx="232564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Real-time Visualization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65545" y="3504486"/>
            <a:ext cx="758571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Dynamic display of ongoing attacks and system metrics.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074688" y="4132302"/>
            <a:ext cx="7967424" cy="1014174"/>
          </a:xfrm>
          <a:prstGeom prst="roundRect">
            <a:avLst>
              <a:gd name="adj" fmla="val 24863"/>
            </a:avLst>
          </a:prstGeom>
          <a:solidFill>
            <a:srgbClr val="F6EBD4"/>
          </a:solidFill>
          <a:ln w="22860">
            <a:solidFill>
              <a:srgbClr val="83792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265545" y="4323159"/>
            <a:ext cx="210121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Performance Graphs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65545" y="4686657"/>
            <a:ext cx="758571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CPU, memory, and network utilization at a glance.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074688" y="5314474"/>
            <a:ext cx="7967424" cy="1014174"/>
          </a:xfrm>
          <a:prstGeom prst="roundRect">
            <a:avLst>
              <a:gd name="adj" fmla="val 24863"/>
            </a:avLst>
          </a:prstGeom>
          <a:solidFill>
            <a:srgbClr val="F6EBD4"/>
          </a:solidFill>
          <a:ln w="22860">
            <a:solidFill>
              <a:srgbClr val="E8AF3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65545" y="5505331"/>
            <a:ext cx="210121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Attack Timeline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6265545" y="5868829"/>
            <a:ext cx="758571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Chronological view of all security incidents.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074688" y="6496645"/>
            <a:ext cx="7967424" cy="1014174"/>
          </a:xfrm>
          <a:prstGeom prst="roundRect">
            <a:avLst>
              <a:gd name="adj" fmla="val 24863"/>
            </a:avLst>
          </a:prstGeom>
          <a:solidFill>
            <a:srgbClr val="F6EBD4"/>
          </a:solidFill>
          <a:ln w="22860">
            <a:solidFill>
              <a:srgbClr val="CC914D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265545" y="6687503"/>
            <a:ext cx="210121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Filtering &amp; Search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265545" y="7051000"/>
            <a:ext cx="758571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Efficient tools for investigating specific events.</a:t>
            </a:r>
            <a:endParaRPr lang="en-US" sz="1300" dirty="0"/>
          </a:p>
        </p:txBody>
      </p:sp>
      <p:pic>
        <p:nvPicPr>
          <p:cNvPr id="18" name="Graphic 17" descr="Stop">
            <a:extLst>
              <a:ext uri="{FF2B5EF4-FFF2-40B4-BE49-F238E27FC236}">
                <a16:creationId xmlns:a16="http://schemas.microsoft.com/office/drawing/2014/main" id="{3BF6BBAE-1B4A-169C-5827-CE324F934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50044" y="7611664"/>
            <a:ext cx="2454589" cy="581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044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System Architecture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modular architecture ensures robustness, scalability, and ease of maintenance, with distinct components for each critical function.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6" y="1201936"/>
            <a:ext cx="13722668" cy="59175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77264" y="5997277"/>
            <a:ext cx="3113208" cy="38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Active Defense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377264" y="4627465"/>
            <a:ext cx="3113208" cy="38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Alerts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377264" y="3271490"/>
            <a:ext cx="3113208" cy="38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Detection Engine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377264" y="1901679"/>
            <a:ext cx="3113208" cy="38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Monitoring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396835" y="7246977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639" y="7502128"/>
            <a:ext cx="170021" cy="1700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63811" y="73603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Monitor/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963811" y="7605474"/>
            <a:ext cx="132697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Packet, log, process, industrial protocol.</a:t>
            </a:r>
            <a:endParaRPr lang="en-US" sz="850" dirty="0"/>
          </a:p>
        </p:txBody>
      </p:sp>
      <p:sp>
        <p:nvSpPr>
          <p:cNvPr id="13" name="Shape 9"/>
          <p:cNvSpPr/>
          <p:nvPr/>
        </p:nvSpPr>
        <p:spPr>
          <a:xfrm>
            <a:off x="396835" y="8040767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639" y="8295918"/>
            <a:ext cx="170021" cy="1700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3811" y="815411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Detectors/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963811" y="8399264"/>
            <a:ext cx="132697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DDoS, port scan, brute force, intrusion, CPS, Modbus.</a:t>
            </a:r>
            <a:endParaRPr lang="en-US" sz="850" dirty="0"/>
          </a:p>
        </p:txBody>
      </p:sp>
      <p:sp>
        <p:nvSpPr>
          <p:cNvPr id="17" name="Shape 12"/>
          <p:cNvSpPr/>
          <p:nvPr/>
        </p:nvSpPr>
        <p:spPr>
          <a:xfrm>
            <a:off x="396835" y="8834557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639" y="9089708"/>
            <a:ext cx="170021" cy="17002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63811" y="894790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Alerts/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963811" y="9193054"/>
            <a:ext cx="132697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Desktop, Telegram.</a:t>
            </a:r>
            <a:endParaRPr lang="en-US" sz="850" dirty="0"/>
          </a:p>
        </p:txBody>
      </p:sp>
      <p:sp>
        <p:nvSpPr>
          <p:cNvPr id="21" name="Shape 15"/>
          <p:cNvSpPr/>
          <p:nvPr/>
        </p:nvSpPr>
        <p:spPr>
          <a:xfrm>
            <a:off x="396835" y="9628346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639" y="9883497"/>
            <a:ext cx="170021" cy="17002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63811" y="974169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Auto_response/</a:t>
            </a:r>
            <a:endParaRPr lang="en-US" sz="1100" dirty="0"/>
          </a:p>
        </p:txBody>
      </p:sp>
      <p:sp>
        <p:nvSpPr>
          <p:cNvPr id="24" name="Text 17"/>
          <p:cNvSpPr/>
          <p:nvPr/>
        </p:nvSpPr>
        <p:spPr>
          <a:xfrm>
            <a:off x="963811" y="9986843"/>
            <a:ext cx="132697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Active defense mechanisms.</a:t>
            </a:r>
            <a:endParaRPr lang="en-US" sz="850" dirty="0"/>
          </a:p>
        </p:txBody>
      </p:sp>
      <p:sp>
        <p:nvSpPr>
          <p:cNvPr id="25" name="Shape 18"/>
          <p:cNvSpPr/>
          <p:nvPr/>
        </p:nvSpPr>
        <p:spPr>
          <a:xfrm>
            <a:off x="396835" y="10422136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8639" y="10677287"/>
            <a:ext cx="170021" cy="170021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963811" y="105354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Dashboard/</a:t>
            </a:r>
            <a:endParaRPr lang="en-US" sz="1100" dirty="0"/>
          </a:p>
        </p:txBody>
      </p:sp>
      <p:sp>
        <p:nvSpPr>
          <p:cNvPr id="28" name="Text 20"/>
          <p:cNvSpPr/>
          <p:nvPr/>
        </p:nvSpPr>
        <p:spPr>
          <a:xfrm>
            <a:off x="963811" y="10780633"/>
            <a:ext cx="132697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Streamlit web UI for visualization.</a:t>
            </a:r>
            <a:endParaRPr lang="en-US" sz="850" dirty="0"/>
          </a:p>
        </p:txBody>
      </p:sp>
      <p:sp>
        <p:nvSpPr>
          <p:cNvPr id="29" name="Shape 21"/>
          <p:cNvSpPr/>
          <p:nvPr/>
        </p:nvSpPr>
        <p:spPr>
          <a:xfrm>
            <a:off x="396835" y="11215926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639" y="11471077"/>
            <a:ext cx="170021" cy="170021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963811" y="11329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Main.py</a:t>
            </a:r>
            <a:endParaRPr lang="en-US" sz="1100" dirty="0"/>
          </a:p>
        </p:txBody>
      </p:sp>
      <p:sp>
        <p:nvSpPr>
          <p:cNvPr id="32" name="Text 23"/>
          <p:cNvSpPr/>
          <p:nvPr/>
        </p:nvSpPr>
        <p:spPr>
          <a:xfrm>
            <a:off x="963811" y="11574423"/>
            <a:ext cx="132697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core orchestrator of all modules.</a:t>
            </a:r>
            <a:endParaRPr lang="en-US" sz="850" dirty="0"/>
          </a:p>
        </p:txBody>
      </p:sp>
      <p:pic>
        <p:nvPicPr>
          <p:cNvPr id="33" name="Graphic 32" descr="Stop">
            <a:extLst>
              <a:ext uri="{FF2B5EF4-FFF2-40B4-BE49-F238E27FC236}">
                <a16:creationId xmlns:a16="http://schemas.microsoft.com/office/drawing/2014/main" id="{7E6253F0-9BBB-8944-38B8-ABC47BC974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350044" y="7354711"/>
            <a:ext cx="2454589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608" y="573762"/>
            <a:ext cx="756892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Underlying Technologies &amp; Setup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4608" y="1465302"/>
            <a:ext cx="779478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Built on a foundation of powerful, open-source technologies, our system offers flexibility and high performance. Deployment is straightforward, catering to both Windows and Linux/macOS environments.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4608" y="2799993"/>
            <a:ext cx="28914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Core Technologies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4608" y="3354229"/>
            <a:ext cx="36622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Python:</a:t>
            </a: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The primary programming language.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4608" y="4038362"/>
            <a:ext cx="36622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Scapy:</a:t>
            </a: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robust packet manipulation and analysis.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4608" y="4722495"/>
            <a:ext cx="36622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Streamlit &amp; Plotly:</a:t>
            </a: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interactive web dashboard and visualizations.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74608" y="5406628"/>
            <a:ext cx="36622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Pandas:</a:t>
            </a: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efficient data handling and analysis.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4608" y="6090761"/>
            <a:ext cx="36622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psutil, watchdog, plyer:</a:t>
            </a: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system monitoring and desktop alerts.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814768" y="2799993"/>
            <a:ext cx="3662243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Installation &amp; Configuration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4814768" y="3715703"/>
            <a:ext cx="3662243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Install Python dependencies: </a:t>
            </a:r>
            <a:r>
              <a:rPr lang="en-US" sz="150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14768" y="4430316"/>
            <a:ext cx="36622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Install packet capture driver: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814768" y="4806077"/>
            <a:ext cx="36622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Windows:</a:t>
            </a: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Npcap required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4814768" y="5181838"/>
            <a:ext cx="36622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Linux/macOS:</a:t>
            </a: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libpcap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814768" y="5557599"/>
            <a:ext cx="366224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Configure </a:t>
            </a:r>
            <a:r>
              <a:rPr lang="en-US" sz="150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config.json</a:t>
            </a: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custom settings.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814768" y="6256973"/>
            <a:ext cx="3662243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4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Run the main system: </a:t>
            </a:r>
            <a:r>
              <a:rPr lang="en-US" sz="150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main.py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814768" y="6971586"/>
            <a:ext cx="36622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5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Start the dashboard: streamlit run dashboard/app.py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906</Words>
  <Application>Microsoft Office PowerPoint</Application>
  <PresentationFormat>Custom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Brygada 1918 Semi Bold</vt:lpstr>
      <vt:lpstr>Brygada 1918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Sardar Rabani</cp:lastModifiedBy>
  <cp:revision>2</cp:revision>
  <dcterms:created xsi:type="dcterms:W3CDTF">2025-11-16T18:48:46Z</dcterms:created>
  <dcterms:modified xsi:type="dcterms:W3CDTF">2025-11-16T07:18:07Z</dcterms:modified>
</cp:coreProperties>
</file>